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89" r:id="rId4"/>
    <p:sldId id="290" r:id="rId5"/>
    <p:sldId id="291" r:id="rId6"/>
    <p:sldId id="277" r:id="rId7"/>
    <p:sldId id="287" r:id="rId8"/>
    <p:sldId id="288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5"/>
    <p:restoredTop sz="94668"/>
  </p:normalViewPr>
  <p:slideViewPr>
    <p:cSldViewPr snapToGrid="0" snapToObjects="1">
      <p:cViewPr varScale="1">
        <p:scale>
          <a:sx n="81" d="100"/>
          <a:sy n="81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2019-1-4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eon/medsta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Lect.01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平均值</a:t>
            </a:r>
            <a:r>
              <a:rPr lang="en-US" altLang="zh-CN" sz="3200" dirty="0"/>
              <a:t>, </a:t>
            </a:r>
            <a:r>
              <a:rPr lang="zh-CN" altLang="en-US" sz="3200" dirty="0"/>
              <a:t>标准差</a:t>
            </a:r>
            <a:r>
              <a:rPr lang="en-US" altLang="zh-CN" sz="3200" dirty="0"/>
              <a:t>, </a:t>
            </a:r>
            <a:r>
              <a:rPr lang="zh-CN" altLang="en-US" sz="3200" dirty="0"/>
              <a:t>中值极限定理</a:t>
            </a:r>
            <a:r>
              <a:rPr lang="en-US" altLang="zh-CN" sz="3200" dirty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判定</a:t>
            </a:r>
            <a:r>
              <a:rPr lang="zh-CN" altLang="en-US" sz="3200" dirty="0"/>
              <a:t>和风险</a:t>
            </a:r>
            <a:r>
              <a:rPr lang="en-US" altLang="zh-CN" sz="3200" dirty="0"/>
              <a:t>, </a:t>
            </a:r>
            <a:r>
              <a:rPr lang="zh-CN" altLang="en-US" sz="3200" dirty="0"/>
              <a:t>假设检验</a:t>
            </a:r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可变性测度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541066"/>
            <a:ext cx="10654748" cy="72058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哈利法</a:t>
            </a:r>
            <a:r>
              <a:rPr lang="zh-CN" altLang="en-US" sz="2800" smtClean="0"/>
              <a:t>塔和沙丘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4" y="2174184"/>
            <a:ext cx="4445570" cy="2961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24" y="2174185"/>
            <a:ext cx="1954829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35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9" y="1463623"/>
            <a:ext cx="6626651" cy="4382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9574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list1 mean:49.889,stdev </a:t>
            </a:r>
            <a:r>
              <a:rPr lang="en-US" altLang="zh-CN" sz="2400" dirty="0" smtClean="0"/>
              <a:t>13.61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4" y="2174184"/>
            <a:ext cx="4445570" cy="2961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1" y="2174185"/>
            <a:ext cx="1954829" cy="29618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6649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5" y="4323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标准差定理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5" y="20325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标准差定理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1" y="3224418"/>
            <a:ext cx="3209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假定大量的等容量随机样本都是从同一无限总体采样的，算出每个样本的和，并把不同样本的和放在一起形成一个新的分布，于是这个新的分布就是渐进正态的。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学习统计学的一些建议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G.H.</a:t>
            </a:r>
            <a:r>
              <a:rPr lang="zh-CN" altLang="en-US" dirty="0"/>
              <a:t>维恩</a:t>
            </a:r>
            <a:r>
              <a:rPr lang="zh-CN" altLang="en-US" dirty="0" smtClean="0"/>
              <a:t>堡，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数理</a:t>
            </a:r>
            <a:r>
              <a:rPr lang="zh-CN" altLang="en-US" dirty="0"/>
              <a:t>统计初级</a:t>
            </a:r>
            <a:r>
              <a:rPr lang="zh-CN" altLang="en-US" dirty="0" smtClean="0"/>
              <a:t>教程</a:t>
            </a:r>
            <a:r>
              <a:rPr lang="en-US" altLang="zh-CN" dirty="0" smtClean="0"/>
              <a:t>》</a:t>
            </a:r>
          </a:p>
          <a:p>
            <a:r>
              <a:rPr kumimoji="1" lang="en-US" altLang="zh-CN" dirty="0" smtClean="0"/>
              <a:t>Excel</a:t>
            </a:r>
            <a:r>
              <a:rPr kumimoji="1" lang="zh-CN" altLang="en-US" dirty="0" smtClean="0"/>
              <a:t>也能做统计，而且让你更多的介入统计计算流程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统计学的学习是一个反复而渐进的过程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为什么统计学这么难？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生物统计（</a:t>
            </a:r>
            <a:r>
              <a:rPr kumimoji="1" lang="en-US" altLang="zh-CN" dirty="0" smtClean="0"/>
              <a:t>biostat.)</a:t>
            </a:r>
            <a:r>
              <a:rPr kumimoji="1" lang="zh-CN" altLang="en-US" dirty="0" smtClean="0"/>
              <a:t>的基础：微积分，线性代数，概率论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33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3657600"/>
            <a:ext cx="48514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65" y="3657600"/>
            <a:ext cx="4927600" cy="3200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3061" y="828585"/>
            <a:ext cx="4671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np.random.randint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10000000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42991" y="8285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sampleFrom3Type=[]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range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300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sampleFrom3Type.append(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np.random.choice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(sampleFrom3Type)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sum3Type = 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e.sum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sampleFrom3Type]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(sum3Type,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假定无穷多个等容量随机样本是从同一个无限总体中抽取的，而且吧这些样本的平均数放在一起，形成的新分布均值与原分布均值相同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08" y="2842316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3896416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069520" cy="3581400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总体标准差</a:t>
            </a:r>
            <a:r>
              <a:rPr lang="is-IS" altLang="zh-CN" sz="2800" dirty="0" smtClean="0"/>
              <a:t>2.26344449015</a:t>
            </a:r>
          </a:p>
          <a:p>
            <a:r>
              <a:rPr lang="zh-CN" altLang="en-US" sz="2800" dirty="0" smtClean="0"/>
              <a:t>样本（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项）均值</a:t>
            </a:r>
            <a:r>
              <a:rPr lang="is-IS" altLang="zh-CN" sz="2800" dirty="0" smtClean="0"/>
              <a:t>0.226344449015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20" y="1689653"/>
            <a:ext cx="6610941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9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类错误和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类错误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35" y="2286000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1479" y="238539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400" b="1" dirty="0" smtClean="0"/>
              <a:t>该</a:t>
            </a:r>
            <a:r>
              <a:rPr lang="zh-CN" altLang="en-US" sz="2400" b="1" dirty="0"/>
              <a:t>不该检修机器</a:t>
            </a:r>
          </a:p>
          <a:p>
            <a:r>
              <a:rPr lang="zh-CN" altLang="en-US" sz="2400" dirty="0"/>
              <a:t>一台机器，平均每袋装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168348"/>
            <a:ext cx="9601200" cy="69905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Z</a:t>
            </a:r>
            <a:r>
              <a:rPr lang="zh-CN" altLang="en-US" sz="3200" dirty="0" smtClean="0"/>
              <a:t>转换：</a:t>
            </a:r>
            <a:r>
              <a:rPr lang="hr-HR" altLang="zh-CN" sz="3200" dirty="0" smtClean="0"/>
              <a:t>1.95 </a:t>
            </a:r>
            <a:r>
              <a:rPr lang="hr-HR" altLang="zh-CN" sz="3200" dirty="0"/>
              <a:t>to -2.0; 2.05 to 2.0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864161"/>
            <a:ext cx="4851400" cy="3200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1600" y="21717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x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(x-mean)/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zreverse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z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z*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std+mean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print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f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'1.95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1.95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; 2.05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2.05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795669" y="2286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from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scipy.stats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norm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)-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14460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课程安排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887137"/>
              </p:ext>
            </p:extLst>
          </p:nvPr>
        </p:nvGraphicFramePr>
        <p:xfrm>
          <a:off x="1602559" y="881352"/>
          <a:ext cx="9587058" cy="5762134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3195686"/>
                <a:gridCol w="2193118"/>
                <a:gridCol w="4198254"/>
              </a:tblGrid>
              <a:tr h="2064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content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lect-1 </a:t>
                      </a:r>
                      <a:r>
                        <a:rPr lang="zh-CN" altLang="en-US">
                          <a:effectLst/>
                        </a:rPr>
                        <a:t>平均值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标准差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中值极限定理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判定和风险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假设检验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lect-2 </a:t>
                      </a:r>
                      <a:r>
                        <a:rPr lang="zh-CN" altLang="en-US" dirty="0">
                          <a:effectLst/>
                        </a:rPr>
                        <a:t>估计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自由度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置信区间估计</a:t>
                      </a:r>
                      <a:r>
                        <a:rPr lang="en-US" altLang="zh-CN" dirty="0">
                          <a:effectLst/>
                        </a:rPr>
                        <a:t>, t</a:t>
                      </a:r>
                      <a:r>
                        <a:rPr lang="zh-CN" altLang="en-US" dirty="0">
                          <a:effectLst/>
                        </a:rPr>
                        <a:t>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lect-3 </a:t>
                      </a:r>
                      <a:r>
                        <a:rPr lang="zh-CN" altLang="en-US" dirty="0">
                          <a:effectLst/>
                        </a:rPr>
                        <a:t>方差分析</a:t>
                      </a:r>
                    </a:p>
                  </a:txBody>
                  <a:tcPr marL="76200" marR="76200" marT="38100" marB="38100" anchor="ctr"/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lect-4 </a:t>
                      </a:r>
                      <a:r>
                        <a:rPr lang="zh-CN" altLang="en-US" dirty="0">
                          <a:effectLst/>
                        </a:rPr>
                        <a:t>二项分布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泊松分布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卡方检验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非参数检验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lect-5 </a:t>
                      </a:r>
                      <a:r>
                        <a:rPr lang="zh-CN" altLang="en-US" dirty="0">
                          <a:effectLst/>
                        </a:rPr>
                        <a:t>双变量回归相关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统计表与统计图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lect-6 </a:t>
                      </a:r>
                      <a:r>
                        <a:rPr lang="zh-CN" altLang="en-US" dirty="0">
                          <a:effectLst/>
                        </a:rPr>
                        <a:t>高级方差分析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协方差分析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lect-7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.1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lect-8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.2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lect-9 </a:t>
                      </a:r>
                      <a:r>
                        <a:rPr lang="zh-CN" altLang="en-US" dirty="0">
                          <a:effectLst/>
                        </a:rPr>
                        <a:t>生存分析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lect-10 </a:t>
                      </a:r>
                      <a:r>
                        <a:rPr lang="zh-CN" altLang="en-US" dirty="0">
                          <a:effectLst/>
                        </a:rPr>
                        <a:t>主成分分析与因子分析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lect-11 </a:t>
                      </a:r>
                      <a:r>
                        <a:rPr lang="zh-CN" altLang="en-US" dirty="0">
                          <a:effectLst/>
                        </a:rPr>
                        <a:t>量表研制与量表资料的统计分析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lect-12 </a:t>
                      </a:r>
                      <a:r>
                        <a:rPr lang="zh-CN" altLang="en-US" dirty="0">
                          <a:effectLst/>
                        </a:rPr>
                        <a:t>文献常用统计分析讲解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复习课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期末考试</a:t>
                      </a:r>
                    </a:p>
                  </a:txBody>
                  <a:tcPr marL="76200" marR="7620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958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altLang="zh-CN" sz="2800" dirty="0" err="1"/>
              <a:t>norm.cdf</a:t>
            </a:r>
            <a:r>
              <a:rPr lang="mr-IN" altLang="zh-CN" sz="2800" dirty="0"/>
              <a:t>(6.3)-</a:t>
            </a:r>
            <a:r>
              <a:rPr lang="mr-IN" altLang="zh-CN" sz="2800" dirty="0" err="1"/>
              <a:t>norm.cdf</a:t>
            </a:r>
            <a:r>
              <a:rPr lang="mr-IN" altLang="zh-CN" sz="2800" dirty="0"/>
              <a:t>(0.57)</a:t>
            </a:r>
          </a:p>
          <a:p>
            <a:r>
              <a:rPr lang="nb-NO" altLang="zh-CN" sz="2800" dirty="0" smtClean="0"/>
              <a:t>0.28433</a:t>
            </a:r>
          </a:p>
          <a:p>
            <a:r>
              <a:rPr kumimoji="1" lang="zh-CN" altLang="en-US" sz="2800" dirty="0" smtClean="0"/>
              <a:t>那么</a:t>
            </a:r>
            <a:r>
              <a:rPr kumimoji="1" lang="en-US" altLang="zh-CN" sz="2800" dirty="0" smtClean="0"/>
              <a:t>1.95-2.05</a:t>
            </a:r>
            <a:r>
              <a:rPr kumimoji="1" lang="zh-CN" altLang="en-US" sz="2800" dirty="0" smtClean="0"/>
              <a:t>之间蓝色曲线下面积减去黄色曲线下面积还有多少？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3894371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每两次课后布置一个作业</a:t>
            </a:r>
            <a:r>
              <a:rPr lang="en-US" altLang="zh-CN" dirty="0" smtClean="0"/>
              <a:t>, </a:t>
            </a:r>
            <a:r>
              <a:rPr lang="zh-CN" altLang="en-US" dirty="0" smtClean="0"/>
              <a:t>形式包括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选择题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在线答题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统计分析题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在纸上书写答案</a:t>
            </a:r>
            <a:r>
              <a:rPr lang="en-US" altLang="zh-CN" dirty="0" smtClean="0"/>
              <a:t>, </a:t>
            </a:r>
            <a:r>
              <a:rPr lang="zh-CN" altLang="en-US" dirty="0" smtClean="0"/>
              <a:t>拍照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上传</a:t>
            </a:r>
            <a:endParaRPr lang="en-US" altLang="zh-CN" dirty="0" smtClean="0"/>
          </a:p>
          <a:p>
            <a:r>
              <a:rPr lang="zh-CN" altLang="en-US" dirty="0" smtClean="0"/>
              <a:t>期末考试 </a:t>
            </a:r>
            <a:r>
              <a:rPr lang="en-US" altLang="zh-CN" dirty="0" smtClean="0"/>
              <a:t>(2019-06-28 13:00)</a:t>
            </a:r>
          </a:p>
        </p:txBody>
      </p:sp>
      <p:pic>
        <p:nvPicPr>
          <p:cNvPr id="2050" name="Picture 2" descr="二维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76" y="1404199"/>
            <a:ext cx="2672499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8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课程教学资源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网站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github.com/beneon/medstat</a:t>
            </a:r>
            <a:endParaRPr lang="en-US" altLang="zh-CN" dirty="0" smtClean="0"/>
          </a:p>
          <a:p>
            <a:r>
              <a:rPr lang="zh-CN" altLang="en-US" dirty="0"/>
              <a:t>微</a:t>
            </a:r>
            <a:r>
              <a:rPr lang="zh-CN" altLang="en-US" dirty="0" smtClean="0"/>
              <a:t>信群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有问题请在群里提问</a:t>
            </a:r>
            <a:r>
              <a:rPr lang="en-US" altLang="zh-CN" dirty="0" smtClean="0"/>
              <a:t>, </a:t>
            </a:r>
            <a:r>
              <a:rPr lang="zh-CN" altLang="en-US" dirty="0" smtClean="0"/>
              <a:t>方便其他人共同学习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66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10139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54000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平均值，百分位数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9982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46" y="2171700"/>
            <a:ext cx="6475758" cy="4089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090285"/>
            <a:ext cx="4259647" cy="15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/>
              <a:t>平均值的</a:t>
            </a:r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1446</TotalTime>
  <Words>1305</Words>
  <Application>Microsoft Office PowerPoint</Application>
  <PresentationFormat>宽屏</PresentationFormat>
  <Paragraphs>155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DengXian</vt:lpstr>
      <vt:lpstr>Menlo</vt:lpstr>
      <vt:lpstr>Arial</vt:lpstr>
      <vt:lpstr>Franklin Gothic Book</vt:lpstr>
      <vt:lpstr>裁剪</vt:lpstr>
      <vt:lpstr>Lect.01</vt:lpstr>
      <vt:lpstr>学习统计学的一些建议</vt:lpstr>
      <vt:lpstr>课程安排</vt:lpstr>
      <vt:lpstr>课程考核形式</vt:lpstr>
      <vt:lpstr>课程教学资源</vt:lpstr>
      <vt:lpstr>该不该检修机器？</vt:lpstr>
      <vt:lpstr>平均值，百分位数</vt:lpstr>
      <vt:lpstr>平均值的定理. 1</vt:lpstr>
      <vt:lpstr>平均值的定理. 2</vt:lpstr>
      <vt:lpstr>平均值的定理. 3</vt:lpstr>
      <vt:lpstr>平均值的定理. 4</vt:lpstr>
      <vt:lpstr>可变性测度: 标准差</vt:lpstr>
      <vt:lpstr>可变性测度：哈利法塔和沙丘</vt:lpstr>
      <vt:lpstr>变异性测度：方差和标准差</vt:lpstr>
      <vt:lpstr>标准差定理. 1</vt:lpstr>
      <vt:lpstr>公式推导</vt:lpstr>
      <vt:lpstr>等样本随机抽样的均值分布</vt:lpstr>
      <vt:lpstr>等样本随机抽样的均值分布</vt:lpstr>
      <vt:lpstr>定理7</vt:lpstr>
      <vt:lpstr>PowerPoint 演示文稿</vt:lpstr>
      <vt:lpstr>定理 8</vt:lpstr>
      <vt:lpstr>定理 9</vt:lpstr>
      <vt:lpstr>定理 10</vt:lpstr>
      <vt:lpstr>PowerPoint 演示文稿</vt:lpstr>
      <vt:lpstr>1类错误和2类错误</vt:lpstr>
      <vt:lpstr>PowerPoint 演示文稿</vt:lpstr>
      <vt:lpstr>抽样均值分布的均值和标准差是多少？</vt:lpstr>
      <vt:lpstr>曲线下面积</vt:lpstr>
      <vt:lpstr>问题2</vt:lpstr>
      <vt:lpstr>黄色曲线1.95-2.05之间的曲线下面积是多少？</vt:lpstr>
      <vt:lpstr>假设检验</vt:lpstr>
      <vt:lpstr>看一下这个问题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ben</cp:lastModifiedBy>
  <cp:revision>53</cp:revision>
  <dcterms:created xsi:type="dcterms:W3CDTF">2019-01-02T14:51:04Z</dcterms:created>
  <dcterms:modified xsi:type="dcterms:W3CDTF">2019-01-04T05:56:48Z</dcterms:modified>
</cp:coreProperties>
</file>